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DCFA-F786-4592-D74E-6B028B42E9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A349FFD-5FA7-D51E-1399-CB0E752704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A9432F9-0A91-6A94-63D3-ABC382CB7CBA}"/>
              </a:ext>
            </a:extLst>
          </p:cNvPr>
          <p:cNvSpPr>
            <a:spLocks noGrp="1"/>
          </p:cNvSpPr>
          <p:nvPr>
            <p:ph type="dt" sz="half" idx="10"/>
          </p:nvPr>
        </p:nvSpPr>
        <p:spPr/>
        <p:txBody>
          <a:bodyPr/>
          <a:lstStyle/>
          <a:p>
            <a:fld id="{299B655E-B891-42A5-871C-1BDEC86E9281}" type="datetimeFigureOut">
              <a:rPr lang="en-CA" smtClean="0"/>
              <a:t>2022-08-08</a:t>
            </a:fld>
            <a:endParaRPr lang="en-CA"/>
          </a:p>
        </p:txBody>
      </p:sp>
      <p:sp>
        <p:nvSpPr>
          <p:cNvPr id="5" name="Footer Placeholder 4">
            <a:extLst>
              <a:ext uri="{FF2B5EF4-FFF2-40B4-BE49-F238E27FC236}">
                <a16:creationId xmlns:a16="http://schemas.microsoft.com/office/drawing/2014/main" id="{0675AEFA-0CE6-4846-9172-B18D794C058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3F4ACD8-51FC-7804-4C0C-1327BEBA0822}"/>
              </a:ext>
            </a:extLst>
          </p:cNvPr>
          <p:cNvSpPr>
            <a:spLocks noGrp="1"/>
          </p:cNvSpPr>
          <p:nvPr>
            <p:ph type="sldNum" sz="quarter" idx="12"/>
          </p:nvPr>
        </p:nvSpPr>
        <p:spPr/>
        <p:txBody>
          <a:bodyPr/>
          <a:lstStyle/>
          <a:p>
            <a:fld id="{72160E5E-83CF-4C91-8523-A8E3A93841D0}" type="slidenum">
              <a:rPr lang="en-CA" smtClean="0"/>
              <a:t>‹#›</a:t>
            </a:fld>
            <a:endParaRPr lang="en-CA"/>
          </a:p>
        </p:txBody>
      </p:sp>
    </p:spTree>
    <p:extLst>
      <p:ext uri="{BB962C8B-B14F-4D97-AF65-F5344CB8AC3E}">
        <p14:creationId xmlns:p14="http://schemas.microsoft.com/office/powerpoint/2010/main" val="385658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A2C65-4FB9-5B9E-CBB8-60C96254879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7257FEA-A1A5-C5E4-8C8D-6EBE1CC450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05143C4-7DA1-F202-5794-CC91FBAE0479}"/>
              </a:ext>
            </a:extLst>
          </p:cNvPr>
          <p:cNvSpPr>
            <a:spLocks noGrp="1"/>
          </p:cNvSpPr>
          <p:nvPr>
            <p:ph type="dt" sz="half" idx="10"/>
          </p:nvPr>
        </p:nvSpPr>
        <p:spPr/>
        <p:txBody>
          <a:bodyPr/>
          <a:lstStyle/>
          <a:p>
            <a:fld id="{299B655E-B891-42A5-871C-1BDEC86E9281}" type="datetimeFigureOut">
              <a:rPr lang="en-CA" smtClean="0"/>
              <a:t>2022-08-08</a:t>
            </a:fld>
            <a:endParaRPr lang="en-CA"/>
          </a:p>
        </p:txBody>
      </p:sp>
      <p:sp>
        <p:nvSpPr>
          <p:cNvPr id="5" name="Footer Placeholder 4">
            <a:extLst>
              <a:ext uri="{FF2B5EF4-FFF2-40B4-BE49-F238E27FC236}">
                <a16:creationId xmlns:a16="http://schemas.microsoft.com/office/drawing/2014/main" id="{4EF12BE5-C39E-B90C-0B26-C919B5A2E8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95405F-F980-B037-D588-B4466F77767B}"/>
              </a:ext>
            </a:extLst>
          </p:cNvPr>
          <p:cNvSpPr>
            <a:spLocks noGrp="1"/>
          </p:cNvSpPr>
          <p:nvPr>
            <p:ph type="sldNum" sz="quarter" idx="12"/>
          </p:nvPr>
        </p:nvSpPr>
        <p:spPr/>
        <p:txBody>
          <a:bodyPr/>
          <a:lstStyle/>
          <a:p>
            <a:fld id="{72160E5E-83CF-4C91-8523-A8E3A93841D0}" type="slidenum">
              <a:rPr lang="en-CA" smtClean="0"/>
              <a:t>‹#›</a:t>
            </a:fld>
            <a:endParaRPr lang="en-CA"/>
          </a:p>
        </p:txBody>
      </p:sp>
    </p:spTree>
    <p:extLst>
      <p:ext uri="{BB962C8B-B14F-4D97-AF65-F5344CB8AC3E}">
        <p14:creationId xmlns:p14="http://schemas.microsoft.com/office/powerpoint/2010/main" val="1044482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08792B-14CD-32CA-1029-B907CFE50E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25800A8-C75A-8F7F-413A-54D93AC992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D8B75A6-A825-38E3-65AF-E35F42B91321}"/>
              </a:ext>
            </a:extLst>
          </p:cNvPr>
          <p:cNvSpPr>
            <a:spLocks noGrp="1"/>
          </p:cNvSpPr>
          <p:nvPr>
            <p:ph type="dt" sz="half" idx="10"/>
          </p:nvPr>
        </p:nvSpPr>
        <p:spPr/>
        <p:txBody>
          <a:bodyPr/>
          <a:lstStyle/>
          <a:p>
            <a:fld id="{299B655E-B891-42A5-871C-1BDEC86E9281}" type="datetimeFigureOut">
              <a:rPr lang="en-CA" smtClean="0"/>
              <a:t>2022-08-08</a:t>
            </a:fld>
            <a:endParaRPr lang="en-CA"/>
          </a:p>
        </p:txBody>
      </p:sp>
      <p:sp>
        <p:nvSpPr>
          <p:cNvPr id="5" name="Footer Placeholder 4">
            <a:extLst>
              <a:ext uri="{FF2B5EF4-FFF2-40B4-BE49-F238E27FC236}">
                <a16:creationId xmlns:a16="http://schemas.microsoft.com/office/drawing/2014/main" id="{97B39791-F522-B757-C17F-BD7F50BF95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DF048C0-B808-99F7-9C73-765F558BB17B}"/>
              </a:ext>
            </a:extLst>
          </p:cNvPr>
          <p:cNvSpPr>
            <a:spLocks noGrp="1"/>
          </p:cNvSpPr>
          <p:nvPr>
            <p:ph type="sldNum" sz="quarter" idx="12"/>
          </p:nvPr>
        </p:nvSpPr>
        <p:spPr/>
        <p:txBody>
          <a:bodyPr/>
          <a:lstStyle/>
          <a:p>
            <a:fld id="{72160E5E-83CF-4C91-8523-A8E3A93841D0}" type="slidenum">
              <a:rPr lang="en-CA" smtClean="0"/>
              <a:t>‹#›</a:t>
            </a:fld>
            <a:endParaRPr lang="en-CA"/>
          </a:p>
        </p:txBody>
      </p:sp>
    </p:spTree>
    <p:extLst>
      <p:ext uri="{BB962C8B-B14F-4D97-AF65-F5344CB8AC3E}">
        <p14:creationId xmlns:p14="http://schemas.microsoft.com/office/powerpoint/2010/main" val="1798237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B404-9C42-33D9-57BE-9E2DC70DF13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302A4F2-FF78-4423-7BDB-069E53BD44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296FB65-D038-30FC-B5BF-53C97B11F162}"/>
              </a:ext>
            </a:extLst>
          </p:cNvPr>
          <p:cNvSpPr>
            <a:spLocks noGrp="1"/>
          </p:cNvSpPr>
          <p:nvPr>
            <p:ph type="dt" sz="half" idx="10"/>
          </p:nvPr>
        </p:nvSpPr>
        <p:spPr/>
        <p:txBody>
          <a:bodyPr/>
          <a:lstStyle/>
          <a:p>
            <a:fld id="{299B655E-B891-42A5-871C-1BDEC86E9281}" type="datetimeFigureOut">
              <a:rPr lang="en-CA" smtClean="0"/>
              <a:t>2022-08-08</a:t>
            </a:fld>
            <a:endParaRPr lang="en-CA"/>
          </a:p>
        </p:txBody>
      </p:sp>
      <p:sp>
        <p:nvSpPr>
          <p:cNvPr id="5" name="Footer Placeholder 4">
            <a:extLst>
              <a:ext uri="{FF2B5EF4-FFF2-40B4-BE49-F238E27FC236}">
                <a16:creationId xmlns:a16="http://schemas.microsoft.com/office/drawing/2014/main" id="{2D2CAAB5-BE28-83D0-3B4B-EA6ED28643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B6B870-3F30-9A6E-E5CD-862A867D34D4}"/>
              </a:ext>
            </a:extLst>
          </p:cNvPr>
          <p:cNvSpPr>
            <a:spLocks noGrp="1"/>
          </p:cNvSpPr>
          <p:nvPr>
            <p:ph type="sldNum" sz="quarter" idx="12"/>
          </p:nvPr>
        </p:nvSpPr>
        <p:spPr/>
        <p:txBody>
          <a:bodyPr/>
          <a:lstStyle/>
          <a:p>
            <a:fld id="{72160E5E-83CF-4C91-8523-A8E3A93841D0}" type="slidenum">
              <a:rPr lang="en-CA" smtClean="0"/>
              <a:t>‹#›</a:t>
            </a:fld>
            <a:endParaRPr lang="en-CA"/>
          </a:p>
        </p:txBody>
      </p:sp>
    </p:spTree>
    <p:extLst>
      <p:ext uri="{BB962C8B-B14F-4D97-AF65-F5344CB8AC3E}">
        <p14:creationId xmlns:p14="http://schemas.microsoft.com/office/powerpoint/2010/main" val="289536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FBBD7-841B-5DFF-C0EA-809400C2AE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2FC6079-47F4-69F9-DA8E-E0DBED44F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EC6950-FA88-6CBA-8DCD-65BB26A35521}"/>
              </a:ext>
            </a:extLst>
          </p:cNvPr>
          <p:cNvSpPr>
            <a:spLocks noGrp="1"/>
          </p:cNvSpPr>
          <p:nvPr>
            <p:ph type="dt" sz="half" idx="10"/>
          </p:nvPr>
        </p:nvSpPr>
        <p:spPr/>
        <p:txBody>
          <a:bodyPr/>
          <a:lstStyle/>
          <a:p>
            <a:fld id="{299B655E-B891-42A5-871C-1BDEC86E9281}" type="datetimeFigureOut">
              <a:rPr lang="en-CA" smtClean="0"/>
              <a:t>2022-08-08</a:t>
            </a:fld>
            <a:endParaRPr lang="en-CA"/>
          </a:p>
        </p:txBody>
      </p:sp>
      <p:sp>
        <p:nvSpPr>
          <p:cNvPr id="5" name="Footer Placeholder 4">
            <a:extLst>
              <a:ext uri="{FF2B5EF4-FFF2-40B4-BE49-F238E27FC236}">
                <a16:creationId xmlns:a16="http://schemas.microsoft.com/office/drawing/2014/main" id="{97E0E12A-D6E7-A759-C860-2A37D6D07AF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0C1B0BF-3C5A-1376-9372-DEEDC1102CB4}"/>
              </a:ext>
            </a:extLst>
          </p:cNvPr>
          <p:cNvSpPr>
            <a:spLocks noGrp="1"/>
          </p:cNvSpPr>
          <p:nvPr>
            <p:ph type="sldNum" sz="quarter" idx="12"/>
          </p:nvPr>
        </p:nvSpPr>
        <p:spPr/>
        <p:txBody>
          <a:bodyPr/>
          <a:lstStyle/>
          <a:p>
            <a:fld id="{72160E5E-83CF-4C91-8523-A8E3A93841D0}" type="slidenum">
              <a:rPr lang="en-CA" smtClean="0"/>
              <a:t>‹#›</a:t>
            </a:fld>
            <a:endParaRPr lang="en-CA"/>
          </a:p>
        </p:txBody>
      </p:sp>
    </p:spTree>
    <p:extLst>
      <p:ext uri="{BB962C8B-B14F-4D97-AF65-F5344CB8AC3E}">
        <p14:creationId xmlns:p14="http://schemas.microsoft.com/office/powerpoint/2010/main" val="1980263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A984-DEAE-9C9C-B29B-DB73BE92F52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8F12B67-A903-6A54-DE64-A71D3AD68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3CC078F-E79B-F1BB-F225-4DD1ADDCC5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6DD8DA-3EC0-C3CD-8B48-B79D99A32964}"/>
              </a:ext>
            </a:extLst>
          </p:cNvPr>
          <p:cNvSpPr>
            <a:spLocks noGrp="1"/>
          </p:cNvSpPr>
          <p:nvPr>
            <p:ph type="dt" sz="half" idx="10"/>
          </p:nvPr>
        </p:nvSpPr>
        <p:spPr/>
        <p:txBody>
          <a:bodyPr/>
          <a:lstStyle/>
          <a:p>
            <a:fld id="{299B655E-B891-42A5-871C-1BDEC86E9281}" type="datetimeFigureOut">
              <a:rPr lang="en-CA" smtClean="0"/>
              <a:t>2022-08-08</a:t>
            </a:fld>
            <a:endParaRPr lang="en-CA"/>
          </a:p>
        </p:txBody>
      </p:sp>
      <p:sp>
        <p:nvSpPr>
          <p:cNvPr id="6" name="Footer Placeholder 5">
            <a:extLst>
              <a:ext uri="{FF2B5EF4-FFF2-40B4-BE49-F238E27FC236}">
                <a16:creationId xmlns:a16="http://schemas.microsoft.com/office/drawing/2014/main" id="{CAB740F6-D117-3C60-5739-685FE03AD67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142BED8-E2A1-5DC7-3E8D-5447F60E9E07}"/>
              </a:ext>
            </a:extLst>
          </p:cNvPr>
          <p:cNvSpPr>
            <a:spLocks noGrp="1"/>
          </p:cNvSpPr>
          <p:nvPr>
            <p:ph type="sldNum" sz="quarter" idx="12"/>
          </p:nvPr>
        </p:nvSpPr>
        <p:spPr/>
        <p:txBody>
          <a:bodyPr/>
          <a:lstStyle/>
          <a:p>
            <a:fld id="{72160E5E-83CF-4C91-8523-A8E3A93841D0}" type="slidenum">
              <a:rPr lang="en-CA" smtClean="0"/>
              <a:t>‹#›</a:t>
            </a:fld>
            <a:endParaRPr lang="en-CA"/>
          </a:p>
        </p:txBody>
      </p:sp>
    </p:spTree>
    <p:extLst>
      <p:ext uri="{BB962C8B-B14F-4D97-AF65-F5344CB8AC3E}">
        <p14:creationId xmlns:p14="http://schemas.microsoft.com/office/powerpoint/2010/main" val="219585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0693-7F67-8244-0742-CB834612405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E258959-81D5-8D99-D481-44D11B4F41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612246-59AD-3541-01C7-B20D2C88C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80084D2-7AD9-6F43-4096-587CA75F9B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6D5D36-FC4F-D402-371B-2F5C65B92B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1C5F955-5CB0-2E70-AD7E-5A887FD7244A}"/>
              </a:ext>
            </a:extLst>
          </p:cNvPr>
          <p:cNvSpPr>
            <a:spLocks noGrp="1"/>
          </p:cNvSpPr>
          <p:nvPr>
            <p:ph type="dt" sz="half" idx="10"/>
          </p:nvPr>
        </p:nvSpPr>
        <p:spPr/>
        <p:txBody>
          <a:bodyPr/>
          <a:lstStyle/>
          <a:p>
            <a:fld id="{299B655E-B891-42A5-871C-1BDEC86E9281}" type="datetimeFigureOut">
              <a:rPr lang="en-CA" smtClean="0"/>
              <a:t>2022-08-08</a:t>
            </a:fld>
            <a:endParaRPr lang="en-CA"/>
          </a:p>
        </p:txBody>
      </p:sp>
      <p:sp>
        <p:nvSpPr>
          <p:cNvPr id="8" name="Footer Placeholder 7">
            <a:extLst>
              <a:ext uri="{FF2B5EF4-FFF2-40B4-BE49-F238E27FC236}">
                <a16:creationId xmlns:a16="http://schemas.microsoft.com/office/drawing/2014/main" id="{9AC767AD-B67F-16BD-1FB3-FA90EDD11B9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9468F1F-B069-6DD5-C493-837B8820CACB}"/>
              </a:ext>
            </a:extLst>
          </p:cNvPr>
          <p:cNvSpPr>
            <a:spLocks noGrp="1"/>
          </p:cNvSpPr>
          <p:nvPr>
            <p:ph type="sldNum" sz="quarter" idx="12"/>
          </p:nvPr>
        </p:nvSpPr>
        <p:spPr/>
        <p:txBody>
          <a:bodyPr/>
          <a:lstStyle/>
          <a:p>
            <a:fld id="{72160E5E-83CF-4C91-8523-A8E3A93841D0}" type="slidenum">
              <a:rPr lang="en-CA" smtClean="0"/>
              <a:t>‹#›</a:t>
            </a:fld>
            <a:endParaRPr lang="en-CA"/>
          </a:p>
        </p:txBody>
      </p:sp>
    </p:spTree>
    <p:extLst>
      <p:ext uri="{BB962C8B-B14F-4D97-AF65-F5344CB8AC3E}">
        <p14:creationId xmlns:p14="http://schemas.microsoft.com/office/powerpoint/2010/main" val="311703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0BCAB-0035-2652-5EBF-FC183D70B77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4360748-E5A6-FBAA-DE09-D8746FA36442}"/>
              </a:ext>
            </a:extLst>
          </p:cNvPr>
          <p:cNvSpPr>
            <a:spLocks noGrp="1"/>
          </p:cNvSpPr>
          <p:nvPr>
            <p:ph type="dt" sz="half" idx="10"/>
          </p:nvPr>
        </p:nvSpPr>
        <p:spPr/>
        <p:txBody>
          <a:bodyPr/>
          <a:lstStyle/>
          <a:p>
            <a:fld id="{299B655E-B891-42A5-871C-1BDEC86E9281}" type="datetimeFigureOut">
              <a:rPr lang="en-CA" smtClean="0"/>
              <a:t>2022-08-08</a:t>
            </a:fld>
            <a:endParaRPr lang="en-CA"/>
          </a:p>
        </p:txBody>
      </p:sp>
      <p:sp>
        <p:nvSpPr>
          <p:cNvPr id="4" name="Footer Placeholder 3">
            <a:extLst>
              <a:ext uri="{FF2B5EF4-FFF2-40B4-BE49-F238E27FC236}">
                <a16:creationId xmlns:a16="http://schemas.microsoft.com/office/drawing/2014/main" id="{EDB310B5-CD7C-FA27-34EA-315CBAFA20C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242E841-5F6D-065B-1CAD-8435685901F0}"/>
              </a:ext>
            </a:extLst>
          </p:cNvPr>
          <p:cNvSpPr>
            <a:spLocks noGrp="1"/>
          </p:cNvSpPr>
          <p:nvPr>
            <p:ph type="sldNum" sz="quarter" idx="12"/>
          </p:nvPr>
        </p:nvSpPr>
        <p:spPr/>
        <p:txBody>
          <a:bodyPr/>
          <a:lstStyle/>
          <a:p>
            <a:fld id="{72160E5E-83CF-4C91-8523-A8E3A93841D0}" type="slidenum">
              <a:rPr lang="en-CA" smtClean="0"/>
              <a:t>‹#›</a:t>
            </a:fld>
            <a:endParaRPr lang="en-CA"/>
          </a:p>
        </p:txBody>
      </p:sp>
    </p:spTree>
    <p:extLst>
      <p:ext uri="{BB962C8B-B14F-4D97-AF65-F5344CB8AC3E}">
        <p14:creationId xmlns:p14="http://schemas.microsoft.com/office/powerpoint/2010/main" val="2133687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0F3134-CC3B-DFBC-12A4-8E5E54F9FFA9}"/>
              </a:ext>
            </a:extLst>
          </p:cNvPr>
          <p:cNvSpPr>
            <a:spLocks noGrp="1"/>
          </p:cNvSpPr>
          <p:nvPr>
            <p:ph type="dt" sz="half" idx="10"/>
          </p:nvPr>
        </p:nvSpPr>
        <p:spPr/>
        <p:txBody>
          <a:bodyPr/>
          <a:lstStyle/>
          <a:p>
            <a:fld id="{299B655E-B891-42A5-871C-1BDEC86E9281}" type="datetimeFigureOut">
              <a:rPr lang="en-CA" smtClean="0"/>
              <a:t>2022-08-08</a:t>
            </a:fld>
            <a:endParaRPr lang="en-CA"/>
          </a:p>
        </p:txBody>
      </p:sp>
      <p:sp>
        <p:nvSpPr>
          <p:cNvPr id="3" name="Footer Placeholder 2">
            <a:extLst>
              <a:ext uri="{FF2B5EF4-FFF2-40B4-BE49-F238E27FC236}">
                <a16:creationId xmlns:a16="http://schemas.microsoft.com/office/drawing/2014/main" id="{673BCC11-340B-FE56-7557-66EEE9E334C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6DF4E72-04B5-DAF6-6A8C-08F72A1ABEE3}"/>
              </a:ext>
            </a:extLst>
          </p:cNvPr>
          <p:cNvSpPr>
            <a:spLocks noGrp="1"/>
          </p:cNvSpPr>
          <p:nvPr>
            <p:ph type="sldNum" sz="quarter" idx="12"/>
          </p:nvPr>
        </p:nvSpPr>
        <p:spPr/>
        <p:txBody>
          <a:bodyPr/>
          <a:lstStyle/>
          <a:p>
            <a:fld id="{72160E5E-83CF-4C91-8523-A8E3A93841D0}" type="slidenum">
              <a:rPr lang="en-CA" smtClean="0"/>
              <a:t>‹#›</a:t>
            </a:fld>
            <a:endParaRPr lang="en-CA"/>
          </a:p>
        </p:txBody>
      </p:sp>
    </p:spTree>
    <p:extLst>
      <p:ext uri="{BB962C8B-B14F-4D97-AF65-F5344CB8AC3E}">
        <p14:creationId xmlns:p14="http://schemas.microsoft.com/office/powerpoint/2010/main" val="3800861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2284-491C-9933-DC3B-1D11BACE2E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6A83868-3034-B746-DE9B-112AAA9B9E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7F92A12-6321-B923-2409-CA621F50F5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E6370A-6211-0B70-E242-6274A99893D3}"/>
              </a:ext>
            </a:extLst>
          </p:cNvPr>
          <p:cNvSpPr>
            <a:spLocks noGrp="1"/>
          </p:cNvSpPr>
          <p:nvPr>
            <p:ph type="dt" sz="half" idx="10"/>
          </p:nvPr>
        </p:nvSpPr>
        <p:spPr/>
        <p:txBody>
          <a:bodyPr/>
          <a:lstStyle/>
          <a:p>
            <a:fld id="{299B655E-B891-42A5-871C-1BDEC86E9281}" type="datetimeFigureOut">
              <a:rPr lang="en-CA" smtClean="0"/>
              <a:t>2022-08-08</a:t>
            </a:fld>
            <a:endParaRPr lang="en-CA"/>
          </a:p>
        </p:txBody>
      </p:sp>
      <p:sp>
        <p:nvSpPr>
          <p:cNvPr id="6" name="Footer Placeholder 5">
            <a:extLst>
              <a:ext uri="{FF2B5EF4-FFF2-40B4-BE49-F238E27FC236}">
                <a16:creationId xmlns:a16="http://schemas.microsoft.com/office/drawing/2014/main" id="{E1100CA4-9418-7447-E14B-1E7A4A97CDF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35E62EF-F85C-5A22-837F-4DF4292557CF}"/>
              </a:ext>
            </a:extLst>
          </p:cNvPr>
          <p:cNvSpPr>
            <a:spLocks noGrp="1"/>
          </p:cNvSpPr>
          <p:nvPr>
            <p:ph type="sldNum" sz="quarter" idx="12"/>
          </p:nvPr>
        </p:nvSpPr>
        <p:spPr/>
        <p:txBody>
          <a:bodyPr/>
          <a:lstStyle/>
          <a:p>
            <a:fld id="{72160E5E-83CF-4C91-8523-A8E3A93841D0}" type="slidenum">
              <a:rPr lang="en-CA" smtClean="0"/>
              <a:t>‹#›</a:t>
            </a:fld>
            <a:endParaRPr lang="en-CA"/>
          </a:p>
        </p:txBody>
      </p:sp>
    </p:spTree>
    <p:extLst>
      <p:ext uri="{BB962C8B-B14F-4D97-AF65-F5344CB8AC3E}">
        <p14:creationId xmlns:p14="http://schemas.microsoft.com/office/powerpoint/2010/main" val="396584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6B06-4DFD-878B-3EE7-AB7F024886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BBDB024-2608-E57C-D905-940D2CD46E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28619B5-17E7-7D36-BC93-1055A12902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44D89C-1775-35DB-193D-770974945168}"/>
              </a:ext>
            </a:extLst>
          </p:cNvPr>
          <p:cNvSpPr>
            <a:spLocks noGrp="1"/>
          </p:cNvSpPr>
          <p:nvPr>
            <p:ph type="dt" sz="half" idx="10"/>
          </p:nvPr>
        </p:nvSpPr>
        <p:spPr/>
        <p:txBody>
          <a:bodyPr/>
          <a:lstStyle/>
          <a:p>
            <a:fld id="{299B655E-B891-42A5-871C-1BDEC86E9281}" type="datetimeFigureOut">
              <a:rPr lang="en-CA" smtClean="0"/>
              <a:t>2022-08-08</a:t>
            </a:fld>
            <a:endParaRPr lang="en-CA"/>
          </a:p>
        </p:txBody>
      </p:sp>
      <p:sp>
        <p:nvSpPr>
          <p:cNvPr id="6" name="Footer Placeholder 5">
            <a:extLst>
              <a:ext uri="{FF2B5EF4-FFF2-40B4-BE49-F238E27FC236}">
                <a16:creationId xmlns:a16="http://schemas.microsoft.com/office/drawing/2014/main" id="{6E2A83C5-CA64-F46E-4E71-776F68A764A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3714CE1-DEA1-113E-5B1A-E967F0EB79F6}"/>
              </a:ext>
            </a:extLst>
          </p:cNvPr>
          <p:cNvSpPr>
            <a:spLocks noGrp="1"/>
          </p:cNvSpPr>
          <p:nvPr>
            <p:ph type="sldNum" sz="quarter" idx="12"/>
          </p:nvPr>
        </p:nvSpPr>
        <p:spPr/>
        <p:txBody>
          <a:bodyPr/>
          <a:lstStyle/>
          <a:p>
            <a:fld id="{72160E5E-83CF-4C91-8523-A8E3A93841D0}" type="slidenum">
              <a:rPr lang="en-CA" smtClean="0"/>
              <a:t>‹#›</a:t>
            </a:fld>
            <a:endParaRPr lang="en-CA"/>
          </a:p>
        </p:txBody>
      </p:sp>
    </p:spTree>
    <p:extLst>
      <p:ext uri="{BB962C8B-B14F-4D97-AF65-F5344CB8AC3E}">
        <p14:creationId xmlns:p14="http://schemas.microsoft.com/office/powerpoint/2010/main" val="968456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0CF2EC-1BF0-F0FD-C9B5-E32D8FBEF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F774C6E-A403-4EB9-B066-F855FCA4F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61BF999-610F-9473-4559-196DC5F194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B655E-B891-42A5-871C-1BDEC86E9281}" type="datetimeFigureOut">
              <a:rPr lang="en-CA" smtClean="0"/>
              <a:t>2022-08-08</a:t>
            </a:fld>
            <a:endParaRPr lang="en-CA"/>
          </a:p>
        </p:txBody>
      </p:sp>
      <p:sp>
        <p:nvSpPr>
          <p:cNvPr id="5" name="Footer Placeholder 4">
            <a:extLst>
              <a:ext uri="{FF2B5EF4-FFF2-40B4-BE49-F238E27FC236}">
                <a16:creationId xmlns:a16="http://schemas.microsoft.com/office/drawing/2014/main" id="{98F2B1CC-5FD2-01FA-35D4-DC198A39C5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F5199F5-7D0C-F9B1-7292-D4652D9DE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60E5E-83CF-4C91-8523-A8E3A93841D0}" type="slidenum">
              <a:rPr lang="en-CA" smtClean="0"/>
              <a:t>‹#›</a:t>
            </a:fld>
            <a:endParaRPr lang="en-CA"/>
          </a:p>
        </p:txBody>
      </p:sp>
    </p:spTree>
    <p:extLst>
      <p:ext uri="{BB962C8B-B14F-4D97-AF65-F5344CB8AC3E}">
        <p14:creationId xmlns:p14="http://schemas.microsoft.com/office/powerpoint/2010/main" val="1901657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https://health-infobase.canada.ca/covid-19/covidtrends/?HR=1&amp;mapOpen=false" TargetMode="External"/><Relationship Id="rId3" Type="http://schemas.openxmlformats.org/officeDocument/2006/relationships/hyperlink" Target="https://www.canada.ca/en/department-finance/economic-response-plan/completed-measures-respond-covid-19.html" TargetMode="External"/><Relationship Id="rId7" Type="http://schemas.openxmlformats.org/officeDocument/2006/relationships/hyperlink" Target="https://www.canada.ca/en/public-health/services/diseases/2019-novel-coronavirus-infection.html#a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canada.ca/en/public-health/services/diseases/coronavirus-disease-covid-19.html" TargetMode="External"/><Relationship Id="rId5" Type="http://schemas.openxmlformats.org/officeDocument/2006/relationships/hyperlink" Target="https://health-infobase.canada.ca/covid-19/" TargetMode="External"/><Relationship Id="rId4" Type="http://schemas.openxmlformats.org/officeDocument/2006/relationships/hyperlink" Target="https://data.ontario.ca/dataset/deaths-involving-covid-19-by-fatality-typ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ata.ontario.ca/dataset?keywords_en=COVID-19"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hyperlink" Target="https://ourworldindata.org/coronavirus" TargetMode="External"/><Relationship Id="rId4" Type="http://schemas.openxmlformats.org/officeDocument/2006/relationships/hyperlink" Target="https://www.canada.ca/en/public-health/services/diseases/coronavirus-disease-covid-19/epidemiological-economic-research-data.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42B9A5-490A-5E64-1546-7A0D8FAC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D7D0AFFA-F583-01BE-96DF-DEFF856F1340}"/>
              </a:ext>
            </a:extLst>
          </p:cNvPr>
          <p:cNvPicPr>
            <a:picLocks noChangeAspect="1"/>
          </p:cNvPicPr>
          <p:nvPr/>
        </p:nvPicPr>
        <p:blipFill rotWithShape="1">
          <a:blip r:embed="rId3">
            <a:extLst>
              <a:ext uri="{28A0092B-C50C-407E-A947-70E740481C1C}">
                <a14:useLocalDpi xmlns:a14="http://schemas.microsoft.com/office/drawing/2010/main" val="0"/>
              </a:ext>
            </a:extLst>
          </a:blip>
          <a:srcRect r="57868"/>
          <a:stretch/>
        </p:blipFill>
        <p:spPr>
          <a:xfrm>
            <a:off x="7297272" y="0"/>
            <a:ext cx="4894728" cy="6858000"/>
          </a:xfrm>
          <a:prstGeom prst="rect">
            <a:avLst/>
          </a:prstGeom>
        </p:spPr>
      </p:pic>
      <p:sp>
        <p:nvSpPr>
          <p:cNvPr id="8" name="TextBox 7">
            <a:extLst>
              <a:ext uri="{FF2B5EF4-FFF2-40B4-BE49-F238E27FC236}">
                <a16:creationId xmlns:a16="http://schemas.microsoft.com/office/drawing/2014/main" id="{20CE95FF-981E-3FD1-37B7-18125B2A8389}"/>
              </a:ext>
            </a:extLst>
          </p:cNvPr>
          <p:cNvSpPr txBox="1"/>
          <p:nvPr/>
        </p:nvSpPr>
        <p:spPr>
          <a:xfrm>
            <a:off x="147919" y="1228164"/>
            <a:ext cx="7001435" cy="3416320"/>
          </a:xfrm>
          <a:prstGeom prst="rect">
            <a:avLst/>
          </a:prstGeom>
          <a:noFill/>
          <a:ln w="57150">
            <a:solidFill>
              <a:schemeClr val="accent1"/>
            </a:solidFill>
          </a:ln>
        </p:spPr>
        <p:txBody>
          <a:bodyPr wrap="square" rtlCol="0">
            <a:spAutoFit/>
          </a:bodyPr>
          <a:lstStyle/>
          <a:p>
            <a:pPr algn="ctr"/>
            <a:r>
              <a:rPr lang="en-US" sz="7200" b="1" dirty="0">
                <a:solidFill>
                  <a:schemeClr val="bg1"/>
                </a:solidFill>
              </a:rPr>
              <a:t>Current COVID-19 Situation In Canada</a:t>
            </a:r>
            <a:endParaRPr lang="en-CA" sz="7200" b="1" dirty="0">
              <a:solidFill>
                <a:schemeClr val="bg1"/>
              </a:solidFill>
            </a:endParaRPr>
          </a:p>
        </p:txBody>
      </p:sp>
      <p:pic>
        <p:nvPicPr>
          <p:cNvPr id="10" name="Picture 9">
            <a:extLst>
              <a:ext uri="{FF2B5EF4-FFF2-40B4-BE49-F238E27FC236}">
                <a16:creationId xmlns:a16="http://schemas.microsoft.com/office/drawing/2014/main" id="{AF2E2BDB-5EC2-F30D-736A-BFDD9C975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165" y="0"/>
            <a:ext cx="2634080" cy="1752761"/>
          </a:xfrm>
          <a:prstGeom prst="rect">
            <a:avLst/>
          </a:prstGeom>
        </p:spPr>
      </p:pic>
      <p:sp>
        <p:nvSpPr>
          <p:cNvPr id="11" name="TextBox 10">
            <a:extLst>
              <a:ext uri="{FF2B5EF4-FFF2-40B4-BE49-F238E27FC236}">
                <a16:creationId xmlns:a16="http://schemas.microsoft.com/office/drawing/2014/main" id="{0E17C92A-D5F3-FFBF-B0D0-0D4B6F0560D1}"/>
              </a:ext>
            </a:extLst>
          </p:cNvPr>
          <p:cNvSpPr txBox="1"/>
          <p:nvPr/>
        </p:nvSpPr>
        <p:spPr>
          <a:xfrm>
            <a:off x="658906" y="5100918"/>
            <a:ext cx="5979459" cy="369332"/>
          </a:xfrm>
          <a:prstGeom prst="rect">
            <a:avLst/>
          </a:prstGeom>
          <a:noFill/>
          <a:ln>
            <a:noFill/>
          </a:ln>
        </p:spPr>
        <p:txBody>
          <a:bodyPr wrap="square" rtlCol="0">
            <a:spAutoFit/>
          </a:bodyPr>
          <a:lstStyle/>
          <a:p>
            <a:pPr algn="ctr"/>
            <a:r>
              <a:rPr lang="en-US" dirty="0">
                <a:solidFill>
                  <a:schemeClr val="bg1"/>
                </a:solidFill>
              </a:rPr>
              <a:t>Presented By – Yash Shah</a:t>
            </a:r>
            <a:endParaRPr lang="en-CA" dirty="0">
              <a:solidFill>
                <a:schemeClr val="bg1"/>
              </a:solidFill>
            </a:endParaRPr>
          </a:p>
        </p:txBody>
      </p:sp>
    </p:spTree>
    <p:extLst>
      <p:ext uri="{BB962C8B-B14F-4D97-AF65-F5344CB8AC3E}">
        <p14:creationId xmlns:p14="http://schemas.microsoft.com/office/powerpoint/2010/main" val="167263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8E0AC-C651-B947-7114-AAC2D6E22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A953AEA-CF99-F9F1-B317-A2BC5A60AE84}"/>
              </a:ext>
            </a:extLst>
          </p:cNvPr>
          <p:cNvSpPr txBox="1"/>
          <p:nvPr/>
        </p:nvSpPr>
        <p:spPr>
          <a:xfrm>
            <a:off x="188257" y="1416424"/>
            <a:ext cx="11609295" cy="4524315"/>
          </a:xfrm>
          <a:prstGeom prst="rect">
            <a:avLst/>
          </a:prstGeom>
          <a:noFill/>
        </p:spPr>
        <p:txBody>
          <a:bodyPr wrap="square" rtlCol="0">
            <a:spAutoFit/>
          </a:bodyPr>
          <a:lstStyle/>
          <a:p>
            <a:pPr marL="342900" indent="-342900" algn="just">
              <a:buFont typeface="Arial" panose="020B0604020202020204" pitchFamily="34" charset="0"/>
              <a:buChar char="•"/>
            </a:pPr>
            <a:r>
              <a:rPr lang="en-US" sz="3200" b="0" i="0" dirty="0">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https://www.canada.ca/en/department-finance/economic-response-plan/completed-measures-respond-covid-19.html</a:t>
            </a:r>
            <a:endParaRPr lang="en-US" sz="3200" b="0" i="0" dirty="0">
              <a:solidFill>
                <a:schemeClr val="bg1"/>
              </a:solidFill>
              <a:effectLst/>
              <a:latin typeface="Arial" panose="020B0604020202020204" pitchFamily="34" charset="0"/>
            </a:endParaRPr>
          </a:p>
          <a:p>
            <a:pPr marL="342900" indent="-342900" algn="just">
              <a:buFont typeface="Arial" panose="020B0604020202020204" pitchFamily="34" charset="0"/>
              <a:buChar char="•"/>
            </a:pPr>
            <a:r>
              <a:rPr lang="en-US" sz="3200" dirty="0">
                <a:solidFill>
                  <a:schemeClr val="bg1"/>
                </a:solidFill>
                <a:hlinkClick r:id="rId4">
                  <a:extLst>
                    <a:ext uri="{A12FA001-AC4F-418D-AE19-62706E023703}">
                      <ahyp:hlinkClr xmlns:ahyp="http://schemas.microsoft.com/office/drawing/2018/hyperlinkcolor" val="tx"/>
                    </a:ext>
                  </a:extLst>
                </a:hlinkClick>
              </a:rPr>
              <a:t>Deaths Involving COVID-19 by Fatality Type - Datasets - Ontario Data Catalogue</a:t>
            </a:r>
            <a:endParaRPr lang="en-US" sz="3200" dirty="0">
              <a:solidFill>
                <a:schemeClr val="bg1"/>
              </a:solidFill>
            </a:endParaRPr>
          </a:p>
          <a:p>
            <a:pPr marL="342900" indent="-342900" algn="just">
              <a:buFont typeface="Arial" panose="020B0604020202020204" pitchFamily="34" charset="0"/>
              <a:buChar char="•"/>
            </a:pPr>
            <a:r>
              <a:rPr lang="en-US" sz="3200" dirty="0">
                <a:solidFill>
                  <a:schemeClr val="bg1"/>
                </a:solidFill>
                <a:hlinkClick r:id="rId5">
                  <a:extLst>
                    <a:ext uri="{A12FA001-AC4F-418D-AE19-62706E023703}">
                      <ahyp:hlinkClr xmlns:ahyp="http://schemas.microsoft.com/office/drawing/2018/hyperlinkcolor" val="tx"/>
                    </a:ext>
                  </a:extLst>
                </a:hlinkClick>
              </a:rPr>
              <a:t>COVID-19 epidemiology update - Canada.ca</a:t>
            </a:r>
            <a:endParaRPr lang="en-US" sz="3200" dirty="0">
              <a:solidFill>
                <a:schemeClr val="bg1"/>
              </a:solidFill>
            </a:endParaRPr>
          </a:p>
          <a:p>
            <a:pPr marL="342900" indent="-342900" algn="just">
              <a:buFont typeface="Arial" panose="020B0604020202020204" pitchFamily="34" charset="0"/>
              <a:buChar char="•"/>
            </a:pPr>
            <a:r>
              <a:rPr lang="en-US" sz="3200" dirty="0">
                <a:solidFill>
                  <a:schemeClr val="bg1"/>
                </a:solidFill>
                <a:hlinkClick r:id="rId6">
                  <a:extLst>
                    <a:ext uri="{A12FA001-AC4F-418D-AE19-62706E023703}">
                      <ahyp:hlinkClr xmlns:ahyp="http://schemas.microsoft.com/office/drawing/2018/hyperlinkcolor" val="tx"/>
                    </a:ext>
                  </a:extLst>
                </a:hlinkClick>
              </a:rPr>
              <a:t>Coronavirus disease (COVID-19) - Canada.ca</a:t>
            </a:r>
            <a:endParaRPr lang="en-US" sz="3200" dirty="0">
              <a:solidFill>
                <a:schemeClr val="bg1"/>
              </a:solidFill>
            </a:endParaRPr>
          </a:p>
          <a:p>
            <a:pPr marL="342900" indent="-342900" algn="just">
              <a:buFont typeface="Arial" panose="020B0604020202020204" pitchFamily="34" charset="0"/>
              <a:buChar char="•"/>
            </a:pPr>
            <a:r>
              <a:rPr lang="en-US" sz="3200" dirty="0">
                <a:solidFill>
                  <a:schemeClr val="bg1"/>
                </a:solidFill>
                <a:hlinkClick r:id="rId7">
                  <a:extLst>
                    <a:ext uri="{A12FA001-AC4F-418D-AE19-62706E023703}">
                      <ahyp:hlinkClr xmlns:ahyp="http://schemas.microsoft.com/office/drawing/2018/hyperlinkcolor" val="tx"/>
                    </a:ext>
                  </a:extLst>
                </a:hlinkClick>
              </a:rPr>
              <a:t>COVID-19: Outbreak update - Canada.ca</a:t>
            </a:r>
            <a:endParaRPr lang="en-US" sz="3200" dirty="0">
              <a:solidFill>
                <a:schemeClr val="bg1"/>
              </a:solidFill>
            </a:endParaRPr>
          </a:p>
          <a:p>
            <a:pPr marL="342900" indent="-342900" algn="just">
              <a:buFont typeface="Arial" panose="020B0604020202020204" pitchFamily="34" charset="0"/>
              <a:buChar char="•"/>
            </a:pPr>
            <a:r>
              <a:rPr lang="en-US" sz="3200" dirty="0" err="1">
                <a:solidFill>
                  <a:schemeClr val="bg1"/>
                </a:solidFill>
                <a:hlinkClick r:id="rId8">
                  <a:extLst>
                    <a:ext uri="{A12FA001-AC4F-418D-AE19-62706E023703}">
                      <ahyp:hlinkClr xmlns:ahyp="http://schemas.microsoft.com/office/drawing/2018/hyperlinkcolor" val="tx"/>
                    </a:ext>
                  </a:extLst>
                </a:hlinkClick>
              </a:rPr>
              <a:t>COVIDTrends</a:t>
            </a:r>
            <a:r>
              <a:rPr lang="en-US" sz="3200" dirty="0">
                <a:solidFill>
                  <a:schemeClr val="bg1"/>
                </a:solidFill>
                <a:hlinkClick r:id="rId8">
                  <a:extLst>
                    <a:ext uri="{A12FA001-AC4F-418D-AE19-62706E023703}">
                      <ahyp:hlinkClr xmlns:ahyp="http://schemas.microsoft.com/office/drawing/2018/hyperlinkcolor" val="tx"/>
                    </a:ext>
                  </a:extLst>
                </a:hlinkClick>
              </a:rPr>
              <a:t>: Data about COVID‑19 in your area | Public Health Agency of Canada</a:t>
            </a:r>
            <a:endParaRPr lang="en-US" sz="3200" b="0" i="0" dirty="0">
              <a:solidFill>
                <a:schemeClr val="bg1"/>
              </a:solidFill>
              <a:effectLst/>
              <a:latin typeface="Arial" panose="020B0604020202020204" pitchFamily="34" charset="0"/>
            </a:endParaRPr>
          </a:p>
        </p:txBody>
      </p:sp>
      <p:sp>
        <p:nvSpPr>
          <p:cNvPr id="5" name="TextBox 4">
            <a:extLst>
              <a:ext uri="{FF2B5EF4-FFF2-40B4-BE49-F238E27FC236}">
                <a16:creationId xmlns:a16="http://schemas.microsoft.com/office/drawing/2014/main" id="{A953B016-D1EE-670A-BD3B-531DDEA8EE01}"/>
              </a:ext>
            </a:extLst>
          </p:cNvPr>
          <p:cNvSpPr txBox="1"/>
          <p:nvPr/>
        </p:nvSpPr>
        <p:spPr>
          <a:xfrm>
            <a:off x="89647" y="242047"/>
            <a:ext cx="11976847" cy="830997"/>
          </a:xfrm>
          <a:prstGeom prst="rect">
            <a:avLst/>
          </a:prstGeom>
          <a:noFill/>
          <a:ln>
            <a:solidFill>
              <a:schemeClr val="accent5"/>
            </a:solidFill>
          </a:ln>
        </p:spPr>
        <p:txBody>
          <a:bodyPr wrap="square" rtlCol="0">
            <a:spAutoFit/>
          </a:bodyPr>
          <a:lstStyle/>
          <a:p>
            <a:r>
              <a:rPr lang="en-US" sz="4800" b="1" dirty="0">
                <a:solidFill>
                  <a:schemeClr val="accent6">
                    <a:lumMod val="20000"/>
                    <a:lumOff val="80000"/>
                  </a:schemeClr>
                </a:solidFill>
              </a:rPr>
              <a:t>References</a:t>
            </a:r>
            <a:endParaRPr lang="en-CA" sz="4800" b="1" dirty="0">
              <a:solidFill>
                <a:schemeClr val="accent6">
                  <a:lumMod val="20000"/>
                  <a:lumOff val="80000"/>
                </a:schemeClr>
              </a:solidFill>
            </a:endParaRPr>
          </a:p>
        </p:txBody>
      </p:sp>
    </p:spTree>
    <p:extLst>
      <p:ext uri="{BB962C8B-B14F-4D97-AF65-F5344CB8AC3E}">
        <p14:creationId xmlns:p14="http://schemas.microsoft.com/office/powerpoint/2010/main" val="325630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E95C80-0700-7D9C-7BCD-3861D16E7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0A2A7AB9-B36C-888A-2809-3C82A50AA78F}"/>
              </a:ext>
            </a:extLst>
          </p:cNvPr>
          <p:cNvSpPr txBox="1"/>
          <p:nvPr/>
        </p:nvSpPr>
        <p:spPr>
          <a:xfrm>
            <a:off x="0" y="2779059"/>
            <a:ext cx="12192000" cy="1107996"/>
          </a:xfrm>
          <a:prstGeom prst="rect">
            <a:avLst/>
          </a:prstGeom>
          <a:noFill/>
          <a:ln w="38100">
            <a:solidFill>
              <a:schemeClr val="accent5"/>
            </a:solidFill>
          </a:ln>
        </p:spPr>
        <p:txBody>
          <a:bodyPr wrap="square" rtlCol="0">
            <a:spAutoFit/>
          </a:bodyPr>
          <a:lstStyle/>
          <a:p>
            <a:pPr algn="ctr"/>
            <a:r>
              <a:rPr lang="en-US" sz="6600" b="1" dirty="0">
                <a:solidFill>
                  <a:schemeClr val="accent6">
                    <a:lumMod val="20000"/>
                    <a:lumOff val="80000"/>
                  </a:schemeClr>
                </a:solidFill>
              </a:rPr>
              <a:t>Thank You</a:t>
            </a:r>
          </a:p>
        </p:txBody>
      </p:sp>
    </p:spTree>
    <p:extLst>
      <p:ext uri="{BB962C8B-B14F-4D97-AF65-F5344CB8AC3E}">
        <p14:creationId xmlns:p14="http://schemas.microsoft.com/office/powerpoint/2010/main" val="3197866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B9163C-CC78-6BCC-6F06-9A586CB33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5D7C7C5-A58A-7518-4689-055F773113C7}"/>
              </a:ext>
            </a:extLst>
          </p:cNvPr>
          <p:cNvSpPr txBox="1"/>
          <p:nvPr/>
        </p:nvSpPr>
        <p:spPr>
          <a:xfrm>
            <a:off x="89647" y="242047"/>
            <a:ext cx="6463553" cy="830997"/>
          </a:xfrm>
          <a:prstGeom prst="rect">
            <a:avLst/>
          </a:prstGeom>
          <a:noFill/>
          <a:ln>
            <a:solidFill>
              <a:schemeClr val="accent5"/>
            </a:solidFill>
          </a:ln>
        </p:spPr>
        <p:txBody>
          <a:bodyPr wrap="square" rtlCol="0">
            <a:spAutoFit/>
          </a:bodyPr>
          <a:lstStyle/>
          <a:p>
            <a:r>
              <a:rPr lang="en-US" sz="4800" b="1" dirty="0">
                <a:solidFill>
                  <a:schemeClr val="accent6">
                    <a:lumMod val="20000"/>
                    <a:lumOff val="80000"/>
                  </a:schemeClr>
                </a:solidFill>
              </a:rPr>
              <a:t>Data Analysis Approach</a:t>
            </a:r>
            <a:endParaRPr lang="en-CA" sz="4800" b="1" dirty="0">
              <a:solidFill>
                <a:schemeClr val="accent6">
                  <a:lumMod val="20000"/>
                  <a:lumOff val="80000"/>
                </a:schemeClr>
              </a:solidFill>
            </a:endParaRPr>
          </a:p>
        </p:txBody>
      </p:sp>
      <p:sp>
        <p:nvSpPr>
          <p:cNvPr id="2" name="TextBox 1">
            <a:extLst>
              <a:ext uri="{FF2B5EF4-FFF2-40B4-BE49-F238E27FC236}">
                <a16:creationId xmlns:a16="http://schemas.microsoft.com/office/drawing/2014/main" id="{BB3D50EB-4E95-930B-8A36-C835742B7CE5}"/>
              </a:ext>
            </a:extLst>
          </p:cNvPr>
          <p:cNvSpPr txBox="1"/>
          <p:nvPr/>
        </p:nvSpPr>
        <p:spPr>
          <a:xfrm>
            <a:off x="89646" y="1407459"/>
            <a:ext cx="6463553" cy="4524315"/>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2400" dirty="0">
                <a:solidFill>
                  <a:schemeClr val="bg1"/>
                </a:solidFill>
              </a:rPr>
              <a:t>I consult the following information and websites to do this analysis: </a:t>
            </a:r>
            <a:r>
              <a:rPr lang="en-US" sz="2400" u="sng" dirty="0">
                <a:solidFill>
                  <a:schemeClr val="accent2"/>
                </a:solidFill>
                <a:effectLst/>
                <a:latin typeface="Calibri" panose="020F0502020204030204" pitchFamily="34" charset="0"/>
                <a:ea typeface="SimSun" panose="02010600030101010101" pitchFamily="2" charset="-122"/>
                <a:cs typeface="Arial" panose="020B0604020202020204" pitchFamily="34" charset="0"/>
                <a:hlinkClick r:id="rId3">
                  <a:extLst>
                    <a:ext uri="{A12FA001-AC4F-418D-AE19-62706E023703}">
                      <ahyp:hlinkClr xmlns:ahyp="http://schemas.microsoft.com/office/drawing/2018/hyperlinkcolor" val="tx"/>
                    </a:ext>
                  </a:extLst>
                </a:hlinkClick>
              </a:rPr>
              <a:t>Ontario Data Catalogue</a:t>
            </a:r>
            <a:r>
              <a:rPr lang="en-US" sz="2400" dirty="0">
                <a:solidFill>
                  <a:schemeClr val="accent2"/>
                </a:solidFill>
                <a:latin typeface="Calibri" panose="020F0502020204030204" pitchFamily="34" charset="0"/>
                <a:ea typeface="SimSun" panose="02010600030101010101" pitchFamily="2" charset="-122"/>
                <a:cs typeface="Arial" panose="020B0604020202020204" pitchFamily="34" charset="0"/>
              </a:rPr>
              <a:t> , </a:t>
            </a:r>
            <a:r>
              <a:rPr lang="en-US" sz="2400" u="sng" dirty="0">
                <a:solidFill>
                  <a:schemeClr val="accent2"/>
                </a:solidFill>
                <a:effectLst/>
                <a:latin typeface="Calibri" panose="020F0502020204030204" pitchFamily="34" charset="0"/>
                <a:ea typeface="SimSun" panose="02010600030101010101" pitchFamily="2" charset="-122"/>
                <a:cs typeface="Arial" panose="020B0604020202020204" pitchFamily="34" charset="0"/>
                <a:hlinkClick r:id="rId4">
                  <a:extLst>
                    <a:ext uri="{A12FA001-AC4F-418D-AE19-62706E023703}">
                      <ahyp:hlinkClr xmlns:ahyp="http://schemas.microsoft.com/office/drawing/2018/hyperlinkcolor" val="tx"/>
                    </a:ext>
                  </a:extLst>
                </a:hlinkClick>
              </a:rPr>
              <a:t>Government of Canada COVID-19 </a:t>
            </a:r>
            <a:r>
              <a:rPr lang="en-US" sz="2400" dirty="0">
                <a:solidFill>
                  <a:schemeClr val="accent2"/>
                </a:solidFill>
                <a:effectLst/>
                <a:latin typeface="Calibri" panose="020F0502020204030204" pitchFamily="34" charset="0"/>
                <a:ea typeface="SimSun" panose="02010600030101010101" pitchFamily="2" charset="-122"/>
                <a:cs typeface="Arial" panose="020B0604020202020204" pitchFamily="34" charset="0"/>
              </a:rPr>
              <a:t> </a:t>
            </a:r>
            <a:r>
              <a:rPr lang="en-US" sz="2400" dirty="0">
                <a:solidFill>
                  <a:schemeClr val="accent2"/>
                </a:solidFill>
                <a:latin typeface="Calibri" panose="020F0502020204030204" pitchFamily="34" charset="0"/>
                <a:ea typeface="SimSun" panose="02010600030101010101" pitchFamily="2" charset="-122"/>
                <a:cs typeface="Arial" panose="020B0604020202020204" pitchFamily="34" charset="0"/>
              </a:rPr>
              <a:t>, </a:t>
            </a:r>
            <a:r>
              <a:rPr lang="en-US" sz="2400" u="sng" dirty="0">
                <a:solidFill>
                  <a:schemeClr val="accent2"/>
                </a:solidFill>
                <a:effectLst/>
                <a:latin typeface="Calibri" panose="020F0502020204030204" pitchFamily="34" charset="0"/>
                <a:ea typeface="SimSun" panose="02010600030101010101" pitchFamily="2" charset="-122"/>
                <a:cs typeface="Arial" panose="020B0604020202020204" pitchFamily="34" charset="0"/>
                <a:hlinkClick r:id="rId5">
                  <a:extLst>
                    <a:ext uri="{A12FA001-AC4F-418D-AE19-62706E023703}">
                      <ahyp:hlinkClr xmlns:ahyp="http://schemas.microsoft.com/office/drawing/2018/hyperlinkcolor" val="tx"/>
                    </a:ext>
                  </a:extLst>
                </a:hlinkClick>
              </a:rPr>
              <a:t>Our World in Data</a:t>
            </a:r>
            <a:r>
              <a:rPr lang="en-US" sz="2400" u="sng" dirty="0">
                <a:solidFill>
                  <a:schemeClr val="accent2"/>
                </a:solidFill>
                <a:effectLst/>
                <a:latin typeface="Calibri" panose="020F0502020204030204" pitchFamily="34" charset="0"/>
                <a:ea typeface="SimSun" panose="02010600030101010101" pitchFamily="2" charset="-122"/>
                <a:cs typeface="Arial" panose="020B0604020202020204" pitchFamily="34" charset="0"/>
              </a:rPr>
              <a:t> </a:t>
            </a:r>
          </a:p>
          <a:p>
            <a:pPr marL="285750" indent="-285750">
              <a:buFont typeface="Arial" panose="020B0604020202020204" pitchFamily="34" charset="0"/>
              <a:buChar char="•"/>
            </a:pPr>
            <a:r>
              <a:rPr lang="en-US" sz="2400" dirty="0">
                <a:solidFill>
                  <a:schemeClr val="bg1"/>
                </a:solidFill>
                <a:effectLst/>
                <a:latin typeface="Calibri" panose="020F0502020204030204" pitchFamily="34" charset="0"/>
                <a:ea typeface="SimSun" panose="02010600030101010101" pitchFamily="2" charset="-122"/>
                <a:cs typeface="Arial" panose="020B0604020202020204" pitchFamily="34" charset="0"/>
              </a:rPr>
              <a:t>I examined all of the information before creating the report using that information. For easier comprehension, I tried to turn the data into graphs.</a:t>
            </a:r>
          </a:p>
          <a:p>
            <a:pPr marL="285750" indent="-285750">
              <a:buFont typeface="Arial" panose="020B0604020202020204" pitchFamily="34" charset="0"/>
              <a:buChar char="•"/>
            </a:pPr>
            <a:r>
              <a:rPr lang="en-US" sz="2400" dirty="0">
                <a:solidFill>
                  <a:schemeClr val="bg1"/>
                </a:solidFill>
                <a:latin typeface="Calibri" panose="020F0502020204030204" pitchFamily="34" charset="0"/>
                <a:ea typeface="SimSun" panose="02010600030101010101" pitchFamily="2" charset="-122"/>
                <a:cs typeface="Arial" panose="020B0604020202020204" pitchFamily="34" charset="0"/>
              </a:rPr>
              <a:t>I will provide the findings of my analysis in the following slides, and then I will offer some suggestions and thoughts that may assist to prevent issues linked to COVID-19.</a:t>
            </a:r>
            <a:endParaRPr lang="en-US" sz="2400" dirty="0">
              <a:solidFill>
                <a:schemeClr val="bg1"/>
              </a:solidFill>
              <a:effectLst/>
              <a:latin typeface="Calibri" panose="020F0502020204030204" pitchFamily="34" charset="0"/>
              <a:ea typeface="SimSun" panose="02010600030101010101" pitchFamily="2" charset="-122"/>
              <a:cs typeface="Arial" panose="020B0604020202020204" pitchFamily="34" charset="0"/>
            </a:endParaRPr>
          </a:p>
        </p:txBody>
      </p:sp>
      <p:pic>
        <p:nvPicPr>
          <p:cNvPr id="8" name="Picture 7">
            <a:extLst>
              <a:ext uri="{FF2B5EF4-FFF2-40B4-BE49-F238E27FC236}">
                <a16:creationId xmlns:a16="http://schemas.microsoft.com/office/drawing/2014/main" id="{4B898BCE-3F54-9D72-122D-784199BB7C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281" y="0"/>
            <a:ext cx="5405719" cy="6858000"/>
          </a:xfrm>
          <a:prstGeom prst="rect">
            <a:avLst/>
          </a:prstGeom>
        </p:spPr>
      </p:pic>
    </p:spTree>
    <p:extLst>
      <p:ext uri="{BB962C8B-B14F-4D97-AF65-F5344CB8AC3E}">
        <p14:creationId xmlns:p14="http://schemas.microsoft.com/office/powerpoint/2010/main" val="490443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DBAA04-D049-D75A-C81D-546C3F9B3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CEF6A7F-782C-B283-AF4D-83CCDC9D8DFC}"/>
              </a:ext>
            </a:extLst>
          </p:cNvPr>
          <p:cNvSpPr txBox="1"/>
          <p:nvPr/>
        </p:nvSpPr>
        <p:spPr>
          <a:xfrm>
            <a:off x="188258" y="1416424"/>
            <a:ext cx="6409766" cy="4708981"/>
          </a:xfrm>
          <a:prstGeom prst="rect">
            <a:avLst/>
          </a:prstGeom>
          <a:noFill/>
        </p:spPr>
        <p:txBody>
          <a:bodyPr wrap="square" rtlCol="0">
            <a:spAutoFit/>
          </a:bodyPr>
          <a:lstStyle/>
          <a:p>
            <a:pPr algn="just"/>
            <a:r>
              <a:rPr lang="en-US" sz="2000" b="0" i="0" dirty="0">
                <a:solidFill>
                  <a:schemeClr val="bg1"/>
                </a:solidFill>
                <a:effectLst/>
                <a:latin typeface="Arial" panose="020B0604020202020204" pitchFamily="34" charset="0"/>
              </a:rPr>
              <a:t>Coronavirus disease (COVID-19) is an infectious disease caused by the SARS-CoV-2 virus.</a:t>
            </a:r>
          </a:p>
          <a:p>
            <a:pPr algn="just"/>
            <a:endParaRPr lang="en-US" sz="2000" b="0" i="0" dirty="0">
              <a:solidFill>
                <a:schemeClr val="bg1"/>
              </a:solidFill>
              <a:effectLst/>
              <a:latin typeface="Arial" panose="020B0604020202020204" pitchFamily="34" charset="0"/>
            </a:endParaRPr>
          </a:p>
          <a:p>
            <a:pPr algn="just"/>
            <a:r>
              <a:rPr lang="en-US" sz="2000" b="0" i="0" dirty="0">
                <a:solidFill>
                  <a:schemeClr val="bg1"/>
                </a:solidFill>
                <a:effectLst/>
                <a:latin typeface="Arial" panose="020B0604020202020204" pitchFamily="34" charset="0"/>
              </a:rPr>
              <a:t>Most people infected with the virus will experience mild to moderate respiratory illness and recover without requiring special treatment. However, some will become seriously ill and require medical attention. Older people and those with underlying medical conditions like cardiovascular disease, diabetes, chronic respiratory disease, or cancer are more likely to develop serious illness. Anyone can get sick with COVID-19 and become seriously ill or die at any age. </a:t>
            </a:r>
          </a:p>
          <a:p>
            <a:pPr algn="just"/>
            <a:endParaRPr lang="en-US" sz="2000" dirty="0">
              <a:solidFill>
                <a:schemeClr val="bg1"/>
              </a:solidFill>
              <a:latin typeface="Arial" panose="020B0604020202020204" pitchFamily="34" charset="0"/>
            </a:endParaRPr>
          </a:p>
          <a:p>
            <a:pPr algn="just"/>
            <a:r>
              <a:rPr lang="en-US" sz="2000" dirty="0">
                <a:solidFill>
                  <a:schemeClr val="bg1"/>
                </a:solidFill>
                <a:latin typeface="Arial" panose="020B0604020202020204" pitchFamily="34" charset="0"/>
              </a:rPr>
              <a:t>The mortality toll due to COVID-19 has surpassed 6M as seen in the image as of right now. </a:t>
            </a:r>
            <a:endParaRPr lang="en-US" sz="2000" b="0" i="0" dirty="0">
              <a:solidFill>
                <a:schemeClr val="bg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7B3D8FF-58EC-9777-F432-AF6ACCE8F3B1}"/>
              </a:ext>
            </a:extLst>
          </p:cNvPr>
          <p:cNvPicPr>
            <a:picLocks noChangeAspect="1"/>
          </p:cNvPicPr>
          <p:nvPr/>
        </p:nvPicPr>
        <p:blipFill rotWithShape="1">
          <a:blip r:embed="rId3"/>
          <a:srcRect l="24706" t="14118" r="47132" b="28237"/>
          <a:stretch/>
        </p:blipFill>
        <p:spPr>
          <a:xfrm>
            <a:off x="7476564" y="1794266"/>
            <a:ext cx="3433483" cy="3953296"/>
          </a:xfrm>
          <a:prstGeom prst="rect">
            <a:avLst/>
          </a:prstGeom>
        </p:spPr>
      </p:pic>
      <p:sp>
        <p:nvSpPr>
          <p:cNvPr id="9" name="TextBox 8">
            <a:extLst>
              <a:ext uri="{FF2B5EF4-FFF2-40B4-BE49-F238E27FC236}">
                <a16:creationId xmlns:a16="http://schemas.microsoft.com/office/drawing/2014/main" id="{B96B0D86-E81B-6079-BF83-ED81CFB104FF}"/>
              </a:ext>
            </a:extLst>
          </p:cNvPr>
          <p:cNvSpPr txBox="1"/>
          <p:nvPr/>
        </p:nvSpPr>
        <p:spPr>
          <a:xfrm>
            <a:off x="89647" y="242047"/>
            <a:ext cx="11976847" cy="830997"/>
          </a:xfrm>
          <a:prstGeom prst="rect">
            <a:avLst/>
          </a:prstGeom>
          <a:noFill/>
          <a:ln>
            <a:solidFill>
              <a:schemeClr val="accent5"/>
            </a:solidFill>
          </a:ln>
        </p:spPr>
        <p:txBody>
          <a:bodyPr wrap="square" rtlCol="0">
            <a:spAutoFit/>
          </a:bodyPr>
          <a:lstStyle/>
          <a:p>
            <a:r>
              <a:rPr lang="en-US" sz="4800" b="1" dirty="0">
                <a:solidFill>
                  <a:schemeClr val="accent6">
                    <a:lumMod val="20000"/>
                    <a:lumOff val="80000"/>
                  </a:schemeClr>
                </a:solidFill>
              </a:rPr>
              <a:t>Introduction</a:t>
            </a:r>
            <a:endParaRPr lang="en-CA" sz="4800" b="1" dirty="0">
              <a:solidFill>
                <a:schemeClr val="accent6">
                  <a:lumMod val="20000"/>
                  <a:lumOff val="80000"/>
                </a:schemeClr>
              </a:solidFill>
            </a:endParaRPr>
          </a:p>
        </p:txBody>
      </p:sp>
    </p:spTree>
    <p:extLst>
      <p:ext uri="{BB962C8B-B14F-4D97-AF65-F5344CB8AC3E}">
        <p14:creationId xmlns:p14="http://schemas.microsoft.com/office/powerpoint/2010/main" val="468684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AB6501-9A42-3605-1EB1-5CAFAAD25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C16C78C-F6EB-EF43-80ED-19458FA98D06}"/>
              </a:ext>
            </a:extLst>
          </p:cNvPr>
          <p:cNvSpPr txBox="1"/>
          <p:nvPr/>
        </p:nvSpPr>
        <p:spPr>
          <a:xfrm>
            <a:off x="107576" y="242047"/>
            <a:ext cx="11976847" cy="769441"/>
          </a:xfrm>
          <a:prstGeom prst="rect">
            <a:avLst/>
          </a:prstGeom>
          <a:noFill/>
          <a:ln>
            <a:solidFill>
              <a:schemeClr val="accent5"/>
            </a:solidFill>
          </a:ln>
        </p:spPr>
        <p:txBody>
          <a:bodyPr wrap="square" rtlCol="0">
            <a:spAutoFit/>
          </a:bodyPr>
          <a:lstStyle/>
          <a:p>
            <a:r>
              <a:rPr lang="en-US" sz="4400" b="1" dirty="0">
                <a:solidFill>
                  <a:schemeClr val="accent6">
                    <a:lumMod val="20000"/>
                    <a:lumOff val="80000"/>
                  </a:schemeClr>
                </a:solidFill>
              </a:rPr>
              <a:t>Is Covid-19 Pandemic Over? (According to WHO)</a:t>
            </a:r>
            <a:endParaRPr lang="en-CA" sz="4400" b="1" dirty="0">
              <a:solidFill>
                <a:schemeClr val="accent6">
                  <a:lumMod val="20000"/>
                  <a:lumOff val="80000"/>
                </a:schemeClr>
              </a:solidFill>
            </a:endParaRPr>
          </a:p>
        </p:txBody>
      </p:sp>
      <p:sp>
        <p:nvSpPr>
          <p:cNvPr id="4" name="TextBox 3">
            <a:extLst>
              <a:ext uri="{FF2B5EF4-FFF2-40B4-BE49-F238E27FC236}">
                <a16:creationId xmlns:a16="http://schemas.microsoft.com/office/drawing/2014/main" id="{688E86DB-6ABA-A4E7-0350-A3A85AB50EEF}"/>
              </a:ext>
            </a:extLst>
          </p:cNvPr>
          <p:cNvSpPr txBox="1"/>
          <p:nvPr/>
        </p:nvSpPr>
        <p:spPr>
          <a:xfrm>
            <a:off x="107576" y="1631576"/>
            <a:ext cx="6069106" cy="4708981"/>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rPr>
              <a:t>Tedros Adhanom Ghebreyesus delivered his message during the opening of the annual World Health Assembly - the decision-making body of WHO comprised of representatives of 194 countries.</a:t>
            </a:r>
          </a:p>
          <a:p>
            <a:pPr marL="342900" indent="-342900" algn="just">
              <a:buFont typeface="Arial" panose="020B0604020202020204" pitchFamily="34" charset="0"/>
              <a:buChar char="•"/>
            </a:pPr>
            <a:r>
              <a:rPr lang="en-US" sz="2000" dirty="0">
                <a:solidFill>
                  <a:schemeClr val="bg1"/>
                </a:solidFill>
              </a:rPr>
              <a:t>According to him, the Covid-19 pandemic is still ongoing. </a:t>
            </a:r>
          </a:p>
          <a:p>
            <a:pPr marL="342900" indent="-342900" algn="just">
              <a:buFont typeface="Arial" panose="020B0604020202020204" pitchFamily="34" charset="0"/>
              <a:buChar char="•"/>
            </a:pPr>
            <a:r>
              <a:rPr lang="en-US" sz="2000" dirty="0">
                <a:solidFill>
                  <a:schemeClr val="bg1"/>
                </a:solidFill>
              </a:rPr>
              <a:t>Despite the fact that many governments have removed all restrictions and life is now largely as it was before the epidemic, he said, recorded cases are rising in nearly 70 nations across all continents. Tedros warned that reported deaths are also rising.</a:t>
            </a:r>
          </a:p>
          <a:p>
            <a:pPr marL="342900" indent="-342900" algn="just">
              <a:buFont typeface="Arial" panose="020B0604020202020204" pitchFamily="34" charset="0"/>
              <a:buChar char="•"/>
            </a:pPr>
            <a:r>
              <a:rPr lang="en-US" sz="2000" dirty="0">
                <a:solidFill>
                  <a:schemeClr val="bg1"/>
                </a:solidFill>
              </a:rPr>
              <a:t>“This virus has surprised us at every turn – a storm that has torn through communities again and again, and we still can’t predict its path, or its intensity”, he emphasized.</a:t>
            </a:r>
            <a:endParaRPr lang="en-CA" sz="2000" dirty="0">
              <a:solidFill>
                <a:schemeClr val="bg1"/>
              </a:solidFill>
            </a:endParaRPr>
          </a:p>
        </p:txBody>
      </p:sp>
      <p:pic>
        <p:nvPicPr>
          <p:cNvPr id="6" name="Picture 5">
            <a:extLst>
              <a:ext uri="{FF2B5EF4-FFF2-40B4-BE49-F238E27FC236}">
                <a16:creationId xmlns:a16="http://schemas.microsoft.com/office/drawing/2014/main" id="{1D11AA2A-54DB-769A-EAC4-F09253A4A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465" y="2272553"/>
            <a:ext cx="5169752" cy="3048000"/>
          </a:xfrm>
          <a:prstGeom prst="rect">
            <a:avLst/>
          </a:prstGeom>
        </p:spPr>
      </p:pic>
    </p:spTree>
    <p:extLst>
      <p:ext uri="{BB962C8B-B14F-4D97-AF65-F5344CB8AC3E}">
        <p14:creationId xmlns:p14="http://schemas.microsoft.com/office/powerpoint/2010/main" val="221647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8DE826-3732-5F81-A45C-1FFB1BE5F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483AA8A-C533-8975-833B-88BB36C8A614}"/>
              </a:ext>
            </a:extLst>
          </p:cNvPr>
          <p:cNvSpPr txBox="1"/>
          <p:nvPr/>
        </p:nvSpPr>
        <p:spPr>
          <a:xfrm>
            <a:off x="89647" y="242047"/>
            <a:ext cx="11976847" cy="830997"/>
          </a:xfrm>
          <a:prstGeom prst="rect">
            <a:avLst/>
          </a:prstGeom>
          <a:noFill/>
          <a:ln>
            <a:solidFill>
              <a:schemeClr val="accent5"/>
            </a:solidFill>
          </a:ln>
        </p:spPr>
        <p:txBody>
          <a:bodyPr wrap="square" rtlCol="0">
            <a:spAutoFit/>
          </a:bodyPr>
          <a:lstStyle/>
          <a:p>
            <a:r>
              <a:rPr lang="en-US" sz="4800" b="1" dirty="0">
                <a:solidFill>
                  <a:schemeClr val="accent6">
                    <a:lumMod val="20000"/>
                    <a:lumOff val="80000"/>
                  </a:schemeClr>
                </a:solidFill>
              </a:rPr>
              <a:t>Deaths By Covid-19 (Canada &amp; Ontario)</a:t>
            </a:r>
            <a:endParaRPr lang="en-CA" sz="4800" b="1" dirty="0">
              <a:solidFill>
                <a:schemeClr val="accent6">
                  <a:lumMod val="20000"/>
                  <a:lumOff val="80000"/>
                </a:schemeClr>
              </a:solidFill>
            </a:endParaRPr>
          </a:p>
        </p:txBody>
      </p:sp>
      <p:pic>
        <p:nvPicPr>
          <p:cNvPr id="11" name="Picture 10">
            <a:extLst>
              <a:ext uri="{FF2B5EF4-FFF2-40B4-BE49-F238E27FC236}">
                <a16:creationId xmlns:a16="http://schemas.microsoft.com/office/drawing/2014/main" id="{A8D272D8-FA08-E4CB-0615-9BD8151DD650}"/>
              </a:ext>
            </a:extLst>
          </p:cNvPr>
          <p:cNvPicPr>
            <a:picLocks noChangeAspect="1"/>
          </p:cNvPicPr>
          <p:nvPr/>
        </p:nvPicPr>
        <p:blipFill rotWithShape="1">
          <a:blip r:embed="rId3">
            <a:extLst>
              <a:ext uri="{28A0092B-C50C-407E-A947-70E740481C1C}">
                <a14:useLocalDpi xmlns:a14="http://schemas.microsoft.com/office/drawing/2010/main" val="0"/>
              </a:ext>
            </a:extLst>
          </a:blip>
          <a:srcRect l="11544" t="28235" r="44706" b="25882"/>
          <a:stretch/>
        </p:blipFill>
        <p:spPr>
          <a:xfrm>
            <a:off x="8220636" y="4306181"/>
            <a:ext cx="3711388" cy="2189408"/>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12">
            <a:extLst>
              <a:ext uri="{FF2B5EF4-FFF2-40B4-BE49-F238E27FC236}">
                <a16:creationId xmlns:a16="http://schemas.microsoft.com/office/drawing/2014/main" id="{BDE77D34-BF5A-4E75-6D1F-D67C143D1DA7}"/>
              </a:ext>
            </a:extLst>
          </p:cNvPr>
          <p:cNvPicPr>
            <a:picLocks noChangeAspect="1"/>
          </p:cNvPicPr>
          <p:nvPr/>
        </p:nvPicPr>
        <p:blipFill rotWithShape="1">
          <a:blip r:embed="rId4">
            <a:extLst>
              <a:ext uri="{28A0092B-C50C-407E-A947-70E740481C1C}">
                <a14:useLocalDpi xmlns:a14="http://schemas.microsoft.com/office/drawing/2010/main" val="0"/>
              </a:ext>
            </a:extLst>
          </a:blip>
          <a:srcRect l="11471" t="29150" r="44779" b="26145"/>
          <a:stretch/>
        </p:blipFill>
        <p:spPr>
          <a:xfrm>
            <a:off x="8220636" y="1728519"/>
            <a:ext cx="3711388" cy="2237003"/>
          </a:xfrm>
          <a:prstGeom prst="rect">
            <a:avLst/>
          </a:prstGeom>
          <a:ln w="88900" cap="sq" cmpd="thickThin">
            <a:solidFill>
              <a:srgbClr val="000000"/>
            </a:solidFill>
            <a:prstDash val="solid"/>
            <a:miter lim="800000"/>
          </a:ln>
          <a:effectLst>
            <a:innerShdw blurRad="76200">
              <a:srgbClr val="000000"/>
            </a:innerShdw>
          </a:effectLst>
        </p:spPr>
      </p:pic>
      <p:pic>
        <p:nvPicPr>
          <p:cNvPr id="17" name="Picture 16">
            <a:extLst>
              <a:ext uri="{FF2B5EF4-FFF2-40B4-BE49-F238E27FC236}">
                <a16:creationId xmlns:a16="http://schemas.microsoft.com/office/drawing/2014/main" id="{D5654AC0-313F-9A78-6283-8C39E9D2E2BB}"/>
              </a:ext>
            </a:extLst>
          </p:cNvPr>
          <p:cNvPicPr>
            <a:picLocks noChangeAspect="1"/>
          </p:cNvPicPr>
          <p:nvPr/>
        </p:nvPicPr>
        <p:blipFill rotWithShape="1">
          <a:blip r:embed="rId5"/>
          <a:srcRect l="61396" t="30588" r="11177" b="21176"/>
          <a:stretch/>
        </p:blipFill>
        <p:spPr>
          <a:xfrm>
            <a:off x="582706" y="1728519"/>
            <a:ext cx="7055224" cy="4647918"/>
          </a:xfrm>
          <a:prstGeom prst="rect">
            <a:avLst/>
          </a:prstGeom>
        </p:spPr>
      </p:pic>
      <p:sp>
        <p:nvSpPr>
          <p:cNvPr id="18" name="TextBox 17">
            <a:extLst>
              <a:ext uri="{FF2B5EF4-FFF2-40B4-BE49-F238E27FC236}">
                <a16:creationId xmlns:a16="http://schemas.microsoft.com/office/drawing/2014/main" id="{F8AC104B-C566-6DAF-FF2A-0BE8032F91A9}"/>
              </a:ext>
            </a:extLst>
          </p:cNvPr>
          <p:cNvSpPr txBox="1"/>
          <p:nvPr/>
        </p:nvSpPr>
        <p:spPr>
          <a:xfrm>
            <a:off x="8139953" y="1216115"/>
            <a:ext cx="3792071" cy="369332"/>
          </a:xfrm>
          <a:prstGeom prst="rect">
            <a:avLst/>
          </a:prstGeom>
          <a:noFill/>
        </p:spPr>
        <p:txBody>
          <a:bodyPr wrap="square" rtlCol="0">
            <a:spAutoFit/>
          </a:bodyPr>
          <a:lstStyle/>
          <a:p>
            <a:pPr algn="ctr"/>
            <a:r>
              <a:rPr lang="en-US" b="1" dirty="0">
                <a:solidFill>
                  <a:schemeClr val="bg1"/>
                </a:solidFill>
              </a:rPr>
              <a:t>Ontario</a:t>
            </a:r>
            <a:endParaRPr lang="en-CA" b="1" dirty="0">
              <a:solidFill>
                <a:schemeClr val="bg1"/>
              </a:solidFill>
            </a:endParaRPr>
          </a:p>
        </p:txBody>
      </p:sp>
    </p:spTree>
    <p:extLst>
      <p:ext uri="{BB962C8B-B14F-4D97-AF65-F5344CB8AC3E}">
        <p14:creationId xmlns:p14="http://schemas.microsoft.com/office/powerpoint/2010/main" val="3628671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846497-9414-1B12-475A-EC91C770D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41F3EC8-773B-CCA6-AF04-B1D8F1479F62}"/>
              </a:ext>
            </a:extLst>
          </p:cNvPr>
          <p:cNvSpPr txBox="1"/>
          <p:nvPr/>
        </p:nvSpPr>
        <p:spPr>
          <a:xfrm>
            <a:off x="89648" y="242047"/>
            <a:ext cx="5665694" cy="954107"/>
          </a:xfrm>
          <a:prstGeom prst="rect">
            <a:avLst/>
          </a:prstGeom>
          <a:noFill/>
          <a:ln>
            <a:solidFill>
              <a:schemeClr val="accent5"/>
            </a:solidFill>
          </a:ln>
        </p:spPr>
        <p:txBody>
          <a:bodyPr wrap="square" rtlCol="0">
            <a:spAutoFit/>
          </a:bodyPr>
          <a:lstStyle/>
          <a:p>
            <a:pPr algn="ctr"/>
            <a:r>
              <a:rPr lang="en-US" sz="2800" b="1" dirty="0">
                <a:solidFill>
                  <a:schemeClr val="accent6">
                    <a:lumMod val="20000"/>
                    <a:lumOff val="80000"/>
                  </a:schemeClr>
                </a:solidFill>
              </a:rPr>
              <a:t>Count of COVID-19 cases (latest 2 weeks)</a:t>
            </a:r>
            <a:endParaRPr lang="en-CA" sz="2800" b="1" dirty="0">
              <a:solidFill>
                <a:schemeClr val="accent6">
                  <a:lumMod val="20000"/>
                  <a:lumOff val="80000"/>
                </a:schemeClr>
              </a:solidFill>
            </a:endParaRPr>
          </a:p>
        </p:txBody>
      </p:sp>
      <p:pic>
        <p:nvPicPr>
          <p:cNvPr id="5" name="Picture 4">
            <a:extLst>
              <a:ext uri="{FF2B5EF4-FFF2-40B4-BE49-F238E27FC236}">
                <a16:creationId xmlns:a16="http://schemas.microsoft.com/office/drawing/2014/main" id="{899EB818-674C-F0D7-749C-7E9D0A850735}"/>
              </a:ext>
            </a:extLst>
          </p:cNvPr>
          <p:cNvPicPr>
            <a:picLocks noChangeAspect="1"/>
          </p:cNvPicPr>
          <p:nvPr/>
        </p:nvPicPr>
        <p:blipFill rotWithShape="1">
          <a:blip r:embed="rId3">
            <a:extLst>
              <a:ext uri="{28A0092B-C50C-407E-A947-70E740481C1C}">
                <a14:useLocalDpi xmlns:a14="http://schemas.microsoft.com/office/drawing/2010/main" val="0"/>
              </a:ext>
            </a:extLst>
          </a:blip>
          <a:srcRect l="11324" t="19176" r="37206" b="6797"/>
          <a:stretch/>
        </p:blipFill>
        <p:spPr>
          <a:xfrm>
            <a:off x="89648" y="1360077"/>
            <a:ext cx="5665694" cy="5333999"/>
          </a:xfrm>
          <a:prstGeom prst="rect">
            <a:avLst/>
          </a:prstGeom>
        </p:spPr>
      </p:pic>
      <p:pic>
        <p:nvPicPr>
          <p:cNvPr id="7" name="Picture 6">
            <a:extLst>
              <a:ext uri="{FF2B5EF4-FFF2-40B4-BE49-F238E27FC236}">
                <a16:creationId xmlns:a16="http://schemas.microsoft.com/office/drawing/2014/main" id="{AB522320-40CF-284B-4416-160F750FD3F1}"/>
              </a:ext>
            </a:extLst>
          </p:cNvPr>
          <p:cNvPicPr>
            <a:picLocks noChangeAspect="1"/>
          </p:cNvPicPr>
          <p:nvPr/>
        </p:nvPicPr>
        <p:blipFill rotWithShape="1">
          <a:blip r:embed="rId4"/>
          <a:srcRect l="12574" t="19176" r="38823" b="10458"/>
          <a:stretch/>
        </p:blipFill>
        <p:spPr>
          <a:xfrm>
            <a:off x="7261267" y="1467935"/>
            <a:ext cx="4087326" cy="3328627"/>
          </a:xfrm>
          <a:prstGeom prst="rect">
            <a:avLst/>
          </a:prstGeom>
        </p:spPr>
      </p:pic>
      <p:pic>
        <p:nvPicPr>
          <p:cNvPr id="9" name="Picture 8">
            <a:extLst>
              <a:ext uri="{FF2B5EF4-FFF2-40B4-BE49-F238E27FC236}">
                <a16:creationId xmlns:a16="http://schemas.microsoft.com/office/drawing/2014/main" id="{531C041E-5046-2FDA-D487-E192B8EE1258}"/>
              </a:ext>
            </a:extLst>
          </p:cNvPr>
          <p:cNvPicPr>
            <a:picLocks noChangeAspect="1"/>
          </p:cNvPicPr>
          <p:nvPr/>
        </p:nvPicPr>
        <p:blipFill rotWithShape="1">
          <a:blip r:embed="rId4"/>
          <a:srcRect l="61985" t="16993" r="12647" b="72157"/>
          <a:stretch/>
        </p:blipFill>
        <p:spPr>
          <a:xfrm>
            <a:off x="7758517" y="5083211"/>
            <a:ext cx="3092825" cy="744070"/>
          </a:xfrm>
          <a:prstGeom prst="rect">
            <a:avLst/>
          </a:prstGeom>
        </p:spPr>
      </p:pic>
      <p:sp>
        <p:nvSpPr>
          <p:cNvPr id="14" name="TextBox 13">
            <a:extLst>
              <a:ext uri="{FF2B5EF4-FFF2-40B4-BE49-F238E27FC236}">
                <a16:creationId xmlns:a16="http://schemas.microsoft.com/office/drawing/2014/main" id="{D9E9FDBF-6DAD-AFE6-8BAF-A1C0B0BF9C80}"/>
              </a:ext>
            </a:extLst>
          </p:cNvPr>
          <p:cNvSpPr txBox="1"/>
          <p:nvPr/>
        </p:nvSpPr>
        <p:spPr>
          <a:xfrm>
            <a:off x="6714276" y="242047"/>
            <a:ext cx="5181310" cy="954107"/>
          </a:xfrm>
          <a:prstGeom prst="rect">
            <a:avLst/>
          </a:prstGeom>
          <a:noFill/>
          <a:ln>
            <a:solidFill>
              <a:schemeClr val="accent5"/>
            </a:solidFill>
          </a:ln>
        </p:spPr>
        <p:txBody>
          <a:bodyPr wrap="square" rtlCol="0">
            <a:spAutoFit/>
          </a:bodyPr>
          <a:lstStyle/>
          <a:p>
            <a:pPr algn="ctr"/>
            <a:r>
              <a:rPr lang="en-US" sz="2800" b="1" dirty="0">
                <a:solidFill>
                  <a:schemeClr val="accent6">
                    <a:lumMod val="20000"/>
                    <a:lumOff val="80000"/>
                  </a:schemeClr>
                </a:solidFill>
              </a:rPr>
              <a:t>Count of COVID-19 deaths (latest 2 weeks)</a:t>
            </a:r>
            <a:endParaRPr lang="en-CA" sz="2800" b="1" dirty="0">
              <a:solidFill>
                <a:schemeClr val="accent6">
                  <a:lumMod val="20000"/>
                  <a:lumOff val="80000"/>
                </a:schemeClr>
              </a:solidFill>
            </a:endParaRPr>
          </a:p>
        </p:txBody>
      </p:sp>
    </p:spTree>
    <p:extLst>
      <p:ext uri="{BB962C8B-B14F-4D97-AF65-F5344CB8AC3E}">
        <p14:creationId xmlns:p14="http://schemas.microsoft.com/office/powerpoint/2010/main" val="1643909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89744C-8E98-D6B0-EDE9-971B85E84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6F05248-004D-91E6-2818-7ECC704E585D}"/>
              </a:ext>
            </a:extLst>
          </p:cNvPr>
          <p:cNvSpPr txBox="1"/>
          <p:nvPr/>
        </p:nvSpPr>
        <p:spPr>
          <a:xfrm>
            <a:off x="89647" y="215153"/>
            <a:ext cx="11976847" cy="830997"/>
          </a:xfrm>
          <a:prstGeom prst="rect">
            <a:avLst/>
          </a:prstGeom>
          <a:noFill/>
          <a:ln>
            <a:solidFill>
              <a:schemeClr val="accent5"/>
            </a:solidFill>
          </a:ln>
        </p:spPr>
        <p:txBody>
          <a:bodyPr wrap="square" rtlCol="0">
            <a:spAutoFit/>
          </a:bodyPr>
          <a:lstStyle/>
          <a:p>
            <a:r>
              <a:rPr lang="en-US" sz="4800" b="1" dirty="0">
                <a:solidFill>
                  <a:schemeClr val="accent6">
                    <a:lumMod val="20000"/>
                    <a:lumOff val="80000"/>
                  </a:schemeClr>
                </a:solidFill>
              </a:rPr>
              <a:t>Covid-19 cases and deaths in last week</a:t>
            </a:r>
            <a:endParaRPr lang="en-CA" sz="4800" b="1" dirty="0">
              <a:solidFill>
                <a:schemeClr val="accent6">
                  <a:lumMod val="20000"/>
                  <a:lumOff val="80000"/>
                </a:schemeClr>
              </a:solidFill>
            </a:endParaRPr>
          </a:p>
        </p:txBody>
      </p:sp>
      <p:pic>
        <p:nvPicPr>
          <p:cNvPr id="4" name="Picture 3">
            <a:extLst>
              <a:ext uri="{FF2B5EF4-FFF2-40B4-BE49-F238E27FC236}">
                <a16:creationId xmlns:a16="http://schemas.microsoft.com/office/drawing/2014/main" id="{78C16871-EB06-88A2-5775-DF5F8A9E3ACD}"/>
              </a:ext>
            </a:extLst>
          </p:cNvPr>
          <p:cNvPicPr>
            <a:picLocks noChangeAspect="1"/>
          </p:cNvPicPr>
          <p:nvPr/>
        </p:nvPicPr>
        <p:blipFill rotWithShape="1">
          <a:blip r:embed="rId3"/>
          <a:srcRect l="8971" t="32549" r="43087" b="26797"/>
          <a:stretch/>
        </p:blipFill>
        <p:spPr>
          <a:xfrm>
            <a:off x="412376" y="1817114"/>
            <a:ext cx="5531224" cy="3839615"/>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6FA3D54A-86E4-D4B6-5BDA-4B8396DB73FD}"/>
              </a:ext>
            </a:extLst>
          </p:cNvPr>
          <p:cNvPicPr>
            <a:picLocks noChangeAspect="1"/>
          </p:cNvPicPr>
          <p:nvPr/>
        </p:nvPicPr>
        <p:blipFill rotWithShape="1">
          <a:blip r:embed="rId4"/>
          <a:srcRect l="9265" t="30719" r="43529" b="23660"/>
          <a:stretch/>
        </p:blipFill>
        <p:spPr>
          <a:xfrm>
            <a:off x="6526304" y="1817114"/>
            <a:ext cx="4957482" cy="38396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26270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E7ED4C-CEE7-6898-25A7-D58E0502D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3438E33-881D-D311-09F8-5BE4936223C0}"/>
              </a:ext>
            </a:extLst>
          </p:cNvPr>
          <p:cNvSpPr txBox="1"/>
          <p:nvPr/>
        </p:nvSpPr>
        <p:spPr>
          <a:xfrm>
            <a:off x="89647" y="242047"/>
            <a:ext cx="11976847" cy="830997"/>
          </a:xfrm>
          <a:prstGeom prst="rect">
            <a:avLst/>
          </a:prstGeom>
          <a:noFill/>
          <a:ln>
            <a:solidFill>
              <a:schemeClr val="accent5"/>
            </a:solidFill>
          </a:ln>
        </p:spPr>
        <p:txBody>
          <a:bodyPr wrap="square" rtlCol="0">
            <a:spAutoFit/>
          </a:bodyPr>
          <a:lstStyle/>
          <a:p>
            <a:r>
              <a:rPr lang="en-US" sz="4800" b="1" dirty="0">
                <a:solidFill>
                  <a:schemeClr val="accent6">
                    <a:lumMod val="20000"/>
                    <a:lumOff val="80000"/>
                  </a:schemeClr>
                </a:solidFill>
              </a:rPr>
              <a:t>Covid-19 trends of last week </a:t>
            </a:r>
            <a:endParaRPr lang="en-CA" sz="4800" b="1" dirty="0">
              <a:solidFill>
                <a:schemeClr val="accent6">
                  <a:lumMod val="20000"/>
                  <a:lumOff val="80000"/>
                </a:schemeClr>
              </a:solidFill>
            </a:endParaRPr>
          </a:p>
        </p:txBody>
      </p:sp>
      <p:pic>
        <p:nvPicPr>
          <p:cNvPr id="5" name="Picture 4">
            <a:extLst>
              <a:ext uri="{FF2B5EF4-FFF2-40B4-BE49-F238E27FC236}">
                <a16:creationId xmlns:a16="http://schemas.microsoft.com/office/drawing/2014/main" id="{1F445BDD-695D-A905-42C5-E71F3653FC56}"/>
              </a:ext>
            </a:extLst>
          </p:cNvPr>
          <p:cNvPicPr>
            <a:picLocks noChangeAspect="1"/>
          </p:cNvPicPr>
          <p:nvPr/>
        </p:nvPicPr>
        <p:blipFill rotWithShape="1">
          <a:blip r:embed="rId3">
            <a:extLst>
              <a:ext uri="{28A0092B-C50C-407E-A947-70E740481C1C}">
                <a14:useLocalDpi xmlns:a14="http://schemas.microsoft.com/office/drawing/2010/main" val="0"/>
              </a:ext>
            </a:extLst>
          </a:blip>
          <a:srcRect l="13455" t="29805" r="26103" b="17254"/>
          <a:stretch/>
        </p:blipFill>
        <p:spPr>
          <a:xfrm>
            <a:off x="1237129" y="1659093"/>
            <a:ext cx="9296399" cy="4580344"/>
          </a:xfrm>
          <a:prstGeom prst="rect">
            <a:avLst/>
          </a:prstGeom>
        </p:spPr>
      </p:pic>
    </p:spTree>
    <p:extLst>
      <p:ext uri="{BB962C8B-B14F-4D97-AF65-F5344CB8AC3E}">
        <p14:creationId xmlns:p14="http://schemas.microsoft.com/office/powerpoint/2010/main" val="4013929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CF63D2-3EDD-AB08-2F86-6BF0E4B21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5CF98A4-8FA5-D3AC-86A9-91A87E7BAD0C}"/>
              </a:ext>
            </a:extLst>
          </p:cNvPr>
          <p:cNvSpPr txBox="1"/>
          <p:nvPr/>
        </p:nvSpPr>
        <p:spPr>
          <a:xfrm>
            <a:off x="277905" y="1650225"/>
            <a:ext cx="6445624" cy="4524315"/>
          </a:xfrm>
          <a:prstGeom prst="rect">
            <a:avLst/>
          </a:prstGeom>
          <a:noFill/>
        </p:spPr>
        <p:txBody>
          <a:bodyPr wrap="square" rtlCol="0">
            <a:spAutoFit/>
          </a:bodyPr>
          <a:lstStyle/>
          <a:p>
            <a:pPr marL="342900" indent="-342900" algn="just">
              <a:buFont typeface="Arial" panose="020B0604020202020204" pitchFamily="34" charset="0"/>
              <a:buChar char="•"/>
            </a:pPr>
            <a:r>
              <a:rPr lang="en-US" sz="2400" b="0" i="0" dirty="0">
                <a:solidFill>
                  <a:schemeClr val="bg1"/>
                </a:solidFill>
                <a:effectLst/>
                <a:latin typeface="Arial" panose="020B0604020202020204" pitchFamily="34" charset="0"/>
              </a:rPr>
              <a:t>The government should maintain requiring mask use since it was a crucial precaution in the past for preventing the Covid-19.</a:t>
            </a:r>
          </a:p>
          <a:p>
            <a:pPr marL="342900" indent="-342900" algn="just">
              <a:buFont typeface="Arial" panose="020B0604020202020204" pitchFamily="34" charset="0"/>
              <a:buChar char="•"/>
            </a:pPr>
            <a:r>
              <a:rPr lang="en-US" sz="2400" b="0" i="0" dirty="0">
                <a:solidFill>
                  <a:schemeClr val="bg1"/>
                </a:solidFill>
                <a:effectLst/>
                <a:latin typeface="Arial" panose="020B0604020202020204" pitchFamily="34" charset="0"/>
              </a:rPr>
              <a:t>Wherever it is practicable, the government should foster and promote the culture of working from home and distant learning.</a:t>
            </a:r>
          </a:p>
          <a:p>
            <a:pPr marL="342900" indent="-342900" algn="just">
              <a:buFont typeface="Arial" panose="020B0604020202020204" pitchFamily="34" charset="0"/>
              <a:buChar char="•"/>
            </a:pPr>
            <a:r>
              <a:rPr lang="en-US" sz="2400" dirty="0">
                <a:solidFill>
                  <a:schemeClr val="bg1"/>
                </a:solidFill>
                <a:latin typeface="Arial" panose="020B0604020202020204" pitchFamily="34" charset="0"/>
              </a:rPr>
              <a:t>For overseas passengers, the government should implement stringent quarantine regulations.</a:t>
            </a:r>
          </a:p>
          <a:p>
            <a:pPr marL="342900" indent="-342900" algn="just">
              <a:buFont typeface="Arial" panose="020B0604020202020204" pitchFamily="34" charset="0"/>
              <a:buChar char="•"/>
            </a:pPr>
            <a:r>
              <a:rPr lang="en-US" sz="2400" b="0" i="0" dirty="0">
                <a:solidFill>
                  <a:schemeClr val="bg1"/>
                </a:solidFill>
                <a:effectLst/>
                <a:latin typeface="Arial" panose="020B0604020202020204" pitchFamily="34" charset="0"/>
              </a:rPr>
              <a:t>The government should organize vaccination drives and actively encourage immunization.</a:t>
            </a:r>
          </a:p>
        </p:txBody>
      </p:sp>
      <p:sp>
        <p:nvSpPr>
          <p:cNvPr id="5" name="TextBox 4">
            <a:extLst>
              <a:ext uri="{FF2B5EF4-FFF2-40B4-BE49-F238E27FC236}">
                <a16:creationId xmlns:a16="http://schemas.microsoft.com/office/drawing/2014/main" id="{3F520916-EEEB-5527-7C0A-2329FBB37E3F}"/>
              </a:ext>
            </a:extLst>
          </p:cNvPr>
          <p:cNvSpPr txBox="1"/>
          <p:nvPr/>
        </p:nvSpPr>
        <p:spPr>
          <a:xfrm>
            <a:off x="89647" y="242047"/>
            <a:ext cx="11976847" cy="830997"/>
          </a:xfrm>
          <a:prstGeom prst="rect">
            <a:avLst/>
          </a:prstGeom>
          <a:noFill/>
          <a:ln>
            <a:solidFill>
              <a:schemeClr val="accent5"/>
            </a:solidFill>
          </a:ln>
        </p:spPr>
        <p:txBody>
          <a:bodyPr wrap="square" rtlCol="0">
            <a:spAutoFit/>
          </a:bodyPr>
          <a:lstStyle/>
          <a:p>
            <a:r>
              <a:rPr lang="en-US" sz="4800" b="1" dirty="0">
                <a:solidFill>
                  <a:schemeClr val="accent6">
                    <a:lumMod val="20000"/>
                    <a:lumOff val="80000"/>
                  </a:schemeClr>
                </a:solidFill>
              </a:rPr>
              <a:t>Recommendations</a:t>
            </a:r>
            <a:endParaRPr lang="en-CA" sz="4800" b="1" dirty="0">
              <a:solidFill>
                <a:schemeClr val="accent6">
                  <a:lumMod val="20000"/>
                  <a:lumOff val="80000"/>
                </a:schemeClr>
              </a:solidFill>
            </a:endParaRPr>
          </a:p>
        </p:txBody>
      </p:sp>
      <p:pic>
        <p:nvPicPr>
          <p:cNvPr id="9" name="Picture 8">
            <a:extLst>
              <a:ext uri="{FF2B5EF4-FFF2-40B4-BE49-F238E27FC236}">
                <a16:creationId xmlns:a16="http://schemas.microsoft.com/office/drawing/2014/main" id="{619D8984-3BDA-38F2-612D-52EA70CC7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341" y="1354320"/>
            <a:ext cx="3911413" cy="2401311"/>
          </a:xfrm>
          <a:prstGeom prst="rect">
            <a:avLst/>
          </a:prstGeom>
        </p:spPr>
      </p:pic>
      <p:pic>
        <p:nvPicPr>
          <p:cNvPr id="11" name="Picture 10">
            <a:extLst>
              <a:ext uri="{FF2B5EF4-FFF2-40B4-BE49-F238E27FC236}">
                <a16:creationId xmlns:a16="http://schemas.microsoft.com/office/drawing/2014/main" id="{F53B75BE-1538-7FFA-2038-2D76B68DA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341" y="3984297"/>
            <a:ext cx="3992508" cy="2645037"/>
          </a:xfrm>
          <a:prstGeom prst="rect">
            <a:avLst/>
          </a:prstGeom>
        </p:spPr>
      </p:pic>
    </p:spTree>
    <p:extLst>
      <p:ext uri="{BB962C8B-B14F-4D97-AF65-F5344CB8AC3E}">
        <p14:creationId xmlns:p14="http://schemas.microsoft.com/office/powerpoint/2010/main" val="1463624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516</Words>
  <Application>Microsoft Office PowerPoint</Application>
  <PresentationFormat>Widescreen</PresentationFormat>
  <Paragraphs>36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Shah</dc:creator>
  <cp:lastModifiedBy>Yash Shah</cp:lastModifiedBy>
  <cp:revision>8</cp:revision>
  <dcterms:created xsi:type="dcterms:W3CDTF">2022-08-08T22:10:22Z</dcterms:created>
  <dcterms:modified xsi:type="dcterms:W3CDTF">2022-08-09T03:54:02Z</dcterms:modified>
</cp:coreProperties>
</file>